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8" r:id="rId6"/>
    <p:sldId id="269" r:id="rId7"/>
    <p:sldId id="260" r:id="rId8"/>
    <p:sldId id="261" r:id="rId9"/>
    <p:sldId id="270" r:id="rId10"/>
    <p:sldId id="262" r:id="rId11"/>
    <p:sldId id="27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03" d="100"/>
          <a:sy n="103" d="100"/>
        </p:scale>
        <p:origin x="150"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A2CA0-FF27-4B89-BA44-FD85631C5D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5EBA4FE-79DF-48EE-B2C6-159956CC6B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262DB5-373E-489D-98A3-DC6C961377FB}"/>
              </a:ext>
            </a:extLst>
          </p:cNvPr>
          <p:cNvSpPr>
            <a:spLocks noGrp="1"/>
          </p:cNvSpPr>
          <p:nvPr>
            <p:ph type="dt" sz="half" idx="10"/>
          </p:nvPr>
        </p:nvSpPr>
        <p:spPr/>
        <p:txBody>
          <a:bodyPr/>
          <a:lstStyle/>
          <a:p>
            <a:fld id="{F3D08C8B-B2A2-4570-BDEC-CC03144367F7}" type="datetimeFigureOut">
              <a:rPr lang="en-US" smtClean="0"/>
              <a:t>10/3/2022</a:t>
            </a:fld>
            <a:endParaRPr lang="en-US"/>
          </a:p>
        </p:txBody>
      </p:sp>
      <p:sp>
        <p:nvSpPr>
          <p:cNvPr id="5" name="Footer Placeholder 4">
            <a:extLst>
              <a:ext uri="{FF2B5EF4-FFF2-40B4-BE49-F238E27FC236}">
                <a16:creationId xmlns:a16="http://schemas.microsoft.com/office/drawing/2014/main" id="{7AFFE280-0C16-4393-A981-BA7B1D9DD8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5F8680-455F-4248-A730-81B558FABEF0}"/>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3669036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90B75-82B7-497E-B802-4281725EA4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42A87D-7806-445F-9374-C7B05A60E1F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FFCBD8-8303-47D8-A129-AA2B5A6814BC}"/>
              </a:ext>
            </a:extLst>
          </p:cNvPr>
          <p:cNvSpPr>
            <a:spLocks noGrp="1"/>
          </p:cNvSpPr>
          <p:nvPr>
            <p:ph type="dt" sz="half" idx="10"/>
          </p:nvPr>
        </p:nvSpPr>
        <p:spPr/>
        <p:txBody>
          <a:bodyPr/>
          <a:lstStyle/>
          <a:p>
            <a:fld id="{F3D08C8B-B2A2-4570-BDEC-CC03144367F7}" type="datetimeFigureOut">
              <a:rPr lang="en-US" smtClean="0"/>
              <a:t>10/3/2022</a:t>
            </a:fld>
            <a:endParaRPr lang="en-US"/>
          </a:p>
        </p:txBody>
      </p:sp>
      <p:sp>
        <p:nvSpPr>
          <p:cNvPr id="5" name="Footer Placeholder 4">
            <a:extLst>
              <a:ext uri="{FF2B5EF4-FFF2-40B4-BE49-F238E27FC236}">
                <a16:creationId xmlns:a16="http://schemas.microsoft.com/office/drawing/2014/main" id="{F6860C59-DC78-493E-971A-060722BC90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6FE390-CCC2-459E-9EA2-B34FE10139DD}"/>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355318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1250D9-9226-4D93-8CE4-1A1938F1EA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213C8D-7753-4226-A518-85B97FF874F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75C9B6-0E05-4D9A-A6D7-48B797E2EC33}"/>
              </a:ext>
            </a:extLst>
          </p:cNvPr>
          <p:cNvSpPr>
            <a:spLocks noGrp="1"/>
          </p:cNvSpPr>
          <p:nvPr>
            <p:ph type="dt" sz="half" idx="10"/>
          </p:nvPr>
        </p:nvSpPr>
        <p:spPr/>
        <p:txBody>
          <a:bodyPr/>
          <a:lstStyle/>
          <a:p>
            <a:fld id="{F3D08C8B-B2A2-4570-BDEC-CC03144367F7}" type="datetimeFigureOut">
              <a:rPr lang="en-US" smtClean="0"/>
              <a:t>10/3/2022</a:t>
            </a:fld>
            <a:endParaRPr lang="en-US"/>
          </a:p>
        </p:txBody>
      </p:sp>
      <p:sp>
        <p:nvSpPr>
          <p:cNvPr id="5" name="Footer Placeholder 4">
            <a:extLst>
              <a:ext uri="{FF2B5EF4-FFF2-40B4-BE49-F238E27FC236}">
                <a16:creationId xmlns:a16="http://schemas.microsoft.com/office/drawing/2014/main" id="{776D4303-5284-4414-B2A0-93F7F23F1B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CF30EA-74FB-406C-8C29-9DA486AA95F1}"/>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1757855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0DB0C-BA39-49D0-84FC-153288BEB5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9C12C7-E327-47F2-9B3A-3686A2786DB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C1AF69-F076-42D3-A030-04EB028D36D8}"/>
              </a:ext>
            </a:extLst>
          </p:cNvPr>
          <p:cNvSpPr>
            <a:spLocks noGrp="1"/>
          </p:cNvSpPr>
          <p:nvPr>
            <p:ph type="dt" sz="half" idx="10"/>
          </p:nvPr>
        </p:nvSpPr>
        <p:spPr/>
        <p:txBody>
          <a:bodyPr/>
          <a:lstStyle/>
          <a:p>
            <a:fld id="{F3D08C8B-B2A2-4570-BDEC-CC03144367F7}" type="datetimeFigureOut">
              <a:rPr lang="en-US" smtClean="0"/>
              <a:t>10/3/2022</a:t>
            </a:fld>
            <a:endParaRPr lang="en-US"/>
          </a:p>
        </p:txBody>
      </p:sp>
      <p:sp>
        <p:nvSpPr>
          <p:cNvPr id="5" name="Footer Placeholder 4">
            <a:extLst>
              <a:ext uri="{FF2B5EF4-FFF2-40B4-BE49-F238E27FC236}">
                <a16:creationId xmlns:a16="http://schemas.microsoft.com/office/drawing/2014/main" id="{A43807F8-EDCB-4035-86C0-BF7356B973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4B41E1-35A1-4A49-A1AF-55CF94E341C2}"/>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3194558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8EB32-A416-48D2-9FBE-D9CDAA3865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5F6ED1-86B7-4CF2-B33F-A970D4A5F4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72CA5A1-D726-49E4-AC66-0EB7D8BEFBFF}"/>
              </a:ext>
            </a:extLst>
          </p:cNvPr>
          <p:cNvSpPr>
            <a:spLocks noGrp="1"/>
          </p:cNvSpPr>
          <p:nvPr>
            <p:ph type="dt" sz="half" idx="10"/>
          </p:nvPr>
        </p:nvSpPr>
        <p:spPr/>
        <p:txBody>
          <a:bodyPr/>
          <a:lstStyle/>
          <a:p>
            <a:fld id="{F3D08C8B-B2A2-4570-BDEC-CC03144367F7}" type="datetimeFigureOut">
              <a:rPr lang="en-US" smtClean="0"/>
              <a:t>10/3/2022</a:t>
            </a:fld>
            <a:endParaRPr lang="en-US"/>
          </a:p>
        </p:txBody>
      </p:sp>
      <p:sp>
        <p:nvSpPr>
          <p:cNvPr id="5" name="Footer Placeholder 4">
            <a:extLst>
              <a:ext uri="{FF2B5EF4-FFF2-40B4-BE49-F238E27FC236}">
                <a16:creationId xmlns:a16="http://schemas.microsoft.com/office/drawing/2014/main" id="{13ACF058-C323-4F0E-B912-82C7AAF5DA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1CBAD6-E9E7-430B-837D-8009086441CE}"/>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1701709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7AB30-2162-49F0-AB3E-168F3D00B9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F318E3-6CF8-4B70-B993-8EDFF9E394F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5EC750-4857-4A97-95CA-DBA1D408464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300FD20-C0DA-477D-AE8A-26105D41A203}"/>
              </a:ext>
            </a:extLst>
          </p:cNvPr>
          <p:cNvSpPr>
            <a:spLocks noGrp="1"/>
          </p:cNvSpPr>
          <p:nvPr>
            <p:ph type="dt" sz="half" idx="10"/>
          </p:nvPr>
        </p:nvSpPr>
        <p:spPr/>
        <p:txBody>
          <a:bodyPr/>
          <a:lstStyle/>
          <a:p>
            <a:fld id="{F3D08C8B-B2A2-4570-BDEC-CC03144367F7}" type="datetimeFigureOut">
              <a:rPr lang="en-US" smtClean="0"/>
              <a:t>10/3/2022</a:t>
            </a:fld>
            <a:endParaRPr lang="en-US"/>
          </a:p>
        </p:txBody>
      </p:sp>
      <p:sp>
        <p:nvSpPr>
          <p:cNvPr id="6" name="Footer Placeholder 5">
            <a:extLst>
              <a:ext uri="{FF2B5EF4-FFF2-40B4-BE49-F238E27FC236}">
                <a16:creationId xmlns:a16="http://schemas.microsoft.com/office/drawing/2014/main" id="{2F9A70E9-16A8-429B-873A-5C1BD39491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F73559-AEC6-4D63-A5FC-AB6FDB3C1034}"/>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3857371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EFD84-8ED7-4588-9EFD-EEA92CE4999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D2A741A-3749-4CB9-AAAC-6E71BBA37C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326B7DF-B245-4959-99CD-56F592D1F01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1020C4B-4F95-484C-9FAF-0E4B40061D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53D2977-7D9A-4209-92D4-87DBED1F64F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F45D717-B649-4DFD-B54D-B93584E91FC4}"/>
              </a:ext>
            </a:extLst>
          </p:cNvPr>
          <p:cNvSpPr>
            <a:spLocks noGrp="1"/>
          </p:cNvSpPr>
          <p:nvPr>
            <p:ph type="dt" sz="half" idx="10"/>
          </p:nvPr>
        </p:nvSpPr>
        <p:spPr/>
        <p:txBody>
          <a:bodyPr/>
          <a:lstStyle/>
          <a:p>
            <a:fld id="{F3D08C8B-B2A2-4570-BDEC-CC03144367F7}" type="datetimeFigureOut">
              <a:rPr lang="en-US" smtClean="0"/>
              <a:t>10/3/2022</a:t>
            </a:fld>
            <a:endParaRPr lang="en-US"/>
          </a:p>
        </p:txBody>
      </p:sp>
      <p:sp>
        <p:nvSpPr>
          <p:cNvPr id="8" name="Footer Placeholder 7">
            <a:extLst>
              <a:ext uri="{FF2B5EF4-FFF2-40B4-BE49-F238E27FC236}">
                <a16:creationId xmlns:a16="http://schemas.microsoft.com/office/drawing/2014/main" id="{568402C1-0909-4517-B39F-E33FC0F4493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B9B368-87FD-4B2F-A28F-F38423EA6DF3}"/>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2746293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B09AC-53E3-4B35-9FA0-0BA69A21170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ADC121C-1C8A-480D-A0B8-69720AE66BE4}"/>
              </a:ext>
            </a:extLst>
          </p:cNvPr>
          <p:cNvSpPr>
            <a:spLocks noGrp="1"/>
          </p:cNvSpPr>
          <p:nvPr>
            <p:ph type="dt" sz="half" idx="10"/>
          </p:nvPr>
        </p:nvSpPr>
        <p:spPr/>
        <p:txBody>
          <a:bodyPr/>
          <a:lstStyle/>
          <a:p>
            <a:fld id="{F3D08C8B-B2A2-4570-BDEC-CC03144367F7}" type="datetimeFigureOut">
              <a:rPr lang="en-US" smtClean="0"/>
              <a:t>10/3/2022</a:t>
            </a:fld>
            <a:endParaRPr lang="en-US"/>
          </a:p>
        </p:txBody>
      </p:sp>
      <p:sp>
        <p:nvSpPr>
          <p:cNvPr id="4" name="Footer Placeholder 3">
            <a:extLst>
              <a:ext uri="{FF2B5EF4-FFF2-40B4-BE49-F238E27FC236}">
                <a16:creationId xmlns:a16="http://schemas.microsoft.com/office/drawing/2014/main" id="{341B8306-02CD-4625-A1CD-73C9E2D37B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2637931-2346-4044-A71A-C154D4902450}"/>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422472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AE210A-49B4-416B-ABDC-149BE8E3FDEA}"/>
              </a:ext>
            </a:extLst>
          </p:cNvPr>
          <p:cNvSpPr>
            <a:spLocks noGrp="1"/>
          </p:cNvSpPr>
          <p:nvPr>
            <p:ph type="dt" sz="half" idx="10"/>
          </p:nvPr>
        </p:nvSpPr>
        <p:spPr/>
        <p:txBody>
          <a:bodyPr/>
          <a:lstStyle/>
          <a:p>
            <a:fld id="{F3D08C8B-B2A2-4570-BDEC-CC03144367F7}" type="datetimeFigureOut">
              <a:rPr lang="en-US" smtClean="0"/>
              <a:t>10/3/2022</a:t>
            </a:fld>
            <a:endParaRPr lang="en-US"/>
          </a:p>
        </p:txBody>
      </p:sp>
      <p:sp>
        <p:nvSpPr>
          <p:cNvPr id="3" name="Footer Placeholder 2">
            <a:extLst>
              <a:ext uri="{FF2B5EF4-FFF2-40B4-BE49-F238E27FC236}">
                <a16:creationId xmlns:a16="http://schemas.microsoft.com/office/drawing/2014/main" id="{163BC3B2-D855-4BB1-A4BA-BD87FD0C56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C59FD94-8F5A-4CD1-8FD4-0EEE599FFA03}"/>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3057715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0EE19-CFA8-4025-B290-10BE6CA599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76C2D7-1C23-45D8-A1D0-1481A01E7D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D8B2DB2-2A1F-4DDF-9985-2C104F2998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4B05F0-9233-40DF-B93F-28BBB90AA145}"/>
              </a:ext>
            </a:extLst>
          </p:cNvPr>
          <p:cNvSpPr>
            <a:spLocks noGrp="1"/>
          </p:cNvSpPr>
          <p:nvPr>
            <p:ph type="dt" sz="half" idx="10"/>
          </p:nvPr>
        </p:nvSpPr>
        <p:spPr/>
        <p:txBody>
          <a:bodyPr/>
          <a:lstStyle/>
          <a:p>
            <a:fld id="{F3D08C8B-B2A2-4570-BDEC-CC03144367F7}" type="datetimeFigureOut">
              <a:rPr lang="en-US" smtClean="0"/>
              <a:t>10/3/2022</a:t>
            </a:fld>
            <a:endParaRPr lang="en-US"/>
          </a:p>
        </p:txBody>
      </p:sp>
      <p:sp>
        <p:nvSpPr>
          <p:cNvPr id="6" name="Footer Placeholder 5">
            <a:extLst>
              <a:ext uri="{FF2B5EF4-FFF2-40B4-BE49-F238E27FC236}">
                <a16:creationId xmlns:a16="http://schemas.microsoft.com/office/drawing/2014/main" id="{B65A397B-043F-4E80-99EF-24F53AF97A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F3FD01-6D99-41CE-AAB1-F62ACD47CEA6}"/>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1103211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F6F9E-C339-4529-8ACE-69C4B2F306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96719AC-DA84-4711-A456-77E6DCF791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5F654A-A40B-4813-AB98-6B41E06F32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028E714-800B-4172-8251-5A6310692329}"/>
              </a:ext>
            </a:extLst>
          </p:cNvPr>
          <p:cNvSpPr>
            <a:spLocks noGrp="1"/>
          </p:cNvSpPr>
          <p:nvPr>
            <p:ph type="dt" sz="half" idx="10"/>
          </p:nvPr>
        </p:nvSpPr>
        <p:spPr/>
        <p:txBody>
          <a:bodyPr/>
          <a:lstStyle/>
          <a:p>
            <a:fld id="{F3D08C8B-B2A2-4570-BDEC-CC03144367F7}" type="datetimeFigureOut">
              <a:rPr lang="en-US" smtClean="0"/>
              <a:t>10/3/2022</a:t>
            </a:fld>
            <a:endParaRPr lang="en-US"/>
          </a:p>
        </p:txBody>
      </p:sp>
      <p:sp>
        <p:nvSpPr>
          <p:cNvPr id="6" name="Footer Placeholder 5">
            <a:extLst>
              <a:ext uri="{FF2B5EF4-FFF2-40B4-BE49-F238E27FC236}">
                <a16:creationId xmlns:a16="http://schemas.microsoft.com/office/drawing/2014/main" id="{9CB848B6-741B-49B5-AE04-EA5A887AD3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697BCC-CD6C-4EB7-9787-D10AA11682DF}"/>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1286793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D85382-2720-4989-9501-8C586E8F21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52EF4B-C53B-4491-9912-D9EBE4D38C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90F5A6-2430-4EB8-9798-0C650C635A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08C8B-B2A2-4570-BDEC-CC03144367F7}" type="datetimeFigureOut">
              <a:rPr lang="en-US" smtClean="0"/>
              <a:t>10/3/2022</a:t>
            </a:fld>
            <a:endParaRPr lang="en-US"/>
          </a:p>
        </p:txBody>
      </p:sp>
      <p:sp>
        <p:nvSpPr>
          <p:cNvPr id="5" name="Footer Placeholder 4">
            <a:extLst>
              <a:ext uri="{FF2B5EF4-FFF2-40B4-BE49-F238E27FC236}">
                <a16:creationId xmlns:a16="http://schemas.microsoft.com/office/drawing/2014/main" id="{96FA46E9-7A15-4276-B5E0-F7F44F4018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01AB7B-3EF5-4E37-8ADE-A64EA10199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9AACD9-811B-4ACD-9E55-28F2FDD29276}" type="slidenum">
              <a:rPr lang="en-US" smtClean="0"/>
              <a:t>‹#›</a:t>
            </a:fld>
            <a:endParaRPr lang="en-US"/>
          </a:p>
        </p:txBody>
      </p:sp>
    </p:spTree>
    <p:extLst>
      <p:ext uri="{BB962C8B-B14F-4D97-AF65-F5344CB8AC3E}">
        <p14:creationId xmlns:p14="http://schemas.microsoft.com/office/powerpoint/2010/main" val="2287803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8BD-143C-4A94-A9B0-A9FE3E4FBD77}"/>
              </a:ext>
            </a:extLst>
          </p:cNvPr>
          <p:cNvSpPr>
            <a:spLocks noGrp="1"/>
          </p:cNvSpPr>
          <p:nvPr>
            <p:ph type="ctrTitle"/>
          </p:nvPr>
        </p:nvSpPr>
        <p:spPr>
          <a:xfrm>
            <a:off x="1276864" y="2036763"/>
            <a:ext cx="9144000" cy="2387600"/>
          </a:xfrm>
        </p:spPr>
        <p:txBody>
          <a:bodyPr>
            <a:normAutofit fontScale="90000"/>
          </a:bodyPr>
          <a:lstStyle/>
          <a:p>
            <a:r>
              <a:rPr lang="en-US" dirty="0"/>
              <a:t>Chapter 16</a:t>
            </a:r>
            <a:br>
              <a:rPr lang="en-US" dirty="0"/>
            </a:br>
            <a:r>
              <a:rPr lang="en-US" dirty="0"/>
              <a:t>“Empathy and (Film) Fiction”</a:t>
            </a:r>
            <a:br>
              <a:rPr lang="en-US" dirty="0"/>
            </a:br>
            <a:r>
              <a:rPr lang="en-US" dirty="0"/>
              <a:t>by Alex Neill</a:t>
            </a:r>
          </a:p>
        </p:txBody>
      </p:sp>
    </p:spTree>
    <p:extLst>
      <p:ext uri="{BB962C8B-B14F-4D97-AF65-F5344CB8AC3E}">
        <p14:creationId xmlns:p14="http://schemas.microsoft.com/office/powerpoint/2010/main" val="3688086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B24F8-D613-4570-A4A2-02397D4E442D}"/>
              </a:ext>
            </a:extLst>
          </p:cNvPr>
          <p:cNvSpPr>
            <a:spLocks noGrp="1"/>
          </p:cNvSpPr>
          <p:nvPr>
            <p:ph idx="1"/>
          </p:nvPr>
        </p:nvSpPr>
        <p:spPr>
          <a:xfrm>
            <a:off x="899983" y="820843"/>
            <a:ext cx="10515600" cy="5295752"/>
          </a:xfrm>
        </p:spPr>
        <p:txBody>
          <a:bodyPr>
            <a:normAutofit/>
          </a:bodyPr>
          <a:lstStyle/>
          <a:p>
            <a:pPr marL="0" indent="0">
              <a:lnSpc>
                <a:spcPts val="2400"/>
              </a:lnSpc>
              <a:spcBef>
                <a:spcPts val="0"/>
              </a:spcBef>
              <a:buNone/>
            </a:pPr>
            <a:r>
              <a:rPr lang="en-US" sz="2200" dirty="0"/>
              <a:t>5. This leads to a paradox in the case of empathic responses to fictional characters: they </a:t>
            </a:r>
            <a:r>
              <a:rPr lang="en-US" sz="2200" b="1" dirty="0"/>
              <a:t>don’t have beliefs</a:t>
            </a:r>
            <a:r>
              <a:rPr lang="en-US" sz="2200" dirty="0"/>
              <a:t>!</a:t>
            </a:r>
          </a:p>
          <a:p>
            <a:pPr marL="0" indent="0">
              <a:lnSpc>
                <a:spcPts val="2400"/>
              </a:lnSpc>
              <a:spcBef>
                <a:spcPts val="0"/>
              </a:spcBef>
              <a:buNone/>
            </a:pPr>
            <a:r>
              <a:rPr lang="en-US" sz="2200" dirty="0"/>
              <a:t>6. This can be overcome by replacing the cognitive role of my beliefs about their beliefs with my imagining </a:t>
            </a:r>
            <a:r>
              <a:rPr lang="en-US" sz="2200" b="1" dirty="0"/>
              <a:t>what their beliefs, desires, etc., might be</a:t>
            </a:r>
            <a:r>
              <a:rPr lang="en-US" sz="2200" dirty="0"/>
              <a:t>. (Feagin’s solution to the paradox at #5)</a:t>
            </a:r>
          </a:p>
          <a:p>
            <a:pPr marL="0" indent="0">
              <a:lnSpc>
                <a:spcPts val="2400"/>
              </a:lnSpc>
              <a:spcBef>
                <a:spcPts val="0"/>
              </a:spcBef>
              <a:buNone/>
            </a:pPr>
            <a:r>
              <a:rPr lang="en-US" sz="2200" dirty="0"/>
              <a:t>7. Neill rejects Feagin’s solution. He thinks that what actually goes on is that in empathizing with another we partly are understanding how things are with her and this </a:t>
            </a:r>
            <a:r>
              <a:rPr lang="en-US" sz="2200" u="sng" dirty="0"/>
              <a:t>does not require that we get their mental states right</a:t>
            </a:r>
            <a:r>
              <a:rPr lang="en-US" sz="2200" dirty="0"/>
              <a:t> (this, many think, takes </a:t>
            </a:r>
            <a:r>
              <a:rPr lang="en-US" sz="2200" i="1" dirty="0"/>
              <a:t>imaginative engagement with a fictional character </a:t>
            </a:r>
            <a:r>
              <a:rPr lang="en-US" sz="2200" b="1" dirty="0"/>
              <a:t>too far</a:t>
            </a:r>
            <a:r>
              <a:rPr lang="en-US" sz="2200" dirty="0"/>
              <a:t>!), but </a:t>
            </a:r>
            <a:r>
              <a:rPr lang="en-US" sz="2200" dirty="0" err="1"/>
              <a:t>moreso</a:t>
            </a:r>
            <a:r>
              <a:rPr lang="en-US" sz="2200" dirty="0"/>
              <a:t> “a matter of coming to know what it is like to have certain beliefs, desires, hopes, and doubts.”</a:t>
            </a:r>
          </a:p>
          <a:p>
            <a:pPr marL="0" indent="0">
              <a:lnSpc>
                <a:spcPts val="2400"/>
              </a:lnSpc>
              <a:spcBef>
                <a:spcPts val="0"/>
              </a:spcBef>
              <a:buNone/>
            </a:pPr>
            <a:endParaRPr lang="en-US" sz="2200" dirty="0"/>
          </a:p>
          <a:p>
            <a:pPr marL="0" indent="0">
              <a:lnSpc>
                <a:spcPts val="2400"/>
              </a:lnSpc>
              <a:spcBef>
                <a:spcPts val="0"/>
              </a:spcBef>
              <a:buNone/>
            </a:pPr>
            <a:endParaRPr lang="en-US" sz="2200" dirty="0"/>
          </a:p>
        </p:txBody>
      </p:sp>
    </p:spTree>
    <p:extLst>
      <p:ext uri="{BB962C8B-B14F-4D97-AF65-F5344CB8AC3E}">
        <p14:creationId xmlns:p14="http://schemas.microsoft.com/office/powerpoint/2010/main" val="2884158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B24F8-D613-4570-A4A2-02397D4E442D}"/>
              </a:ext>
            </a:extLst>
          </p:cNvPr>
          <p:cNvSpPr>
            <a:spLocks noGrp="1"/>
          </p:cNvSpPr>
          <p:nvPr>
            <p:ph idx="1"/>
          </p:nvPr>
        </p:nvSpPr>
        <p:spPr>
          <a:xfrm>
            <a:off x="838200" y="1175531"/>
            <a:ext cx="10515600" cy="4506937"/>
          </a:xfrm>
        </p:spPr>
        <p:txBody>
          <a:bodyPr>
            <a:normAutofit/>
          </a:bodyPr>
          <a:lstStyle/>
          <a:p>
            <a:pPr marL="0" indent="0" algn="ctr">
              <a:lnSpc>
                <a:spcPct val="100000"/>
              </a:lnSpc>
              <a:spcAft>
                <a:spcPts val="1200"/>
              </a:spcAft>
              <a:buNone/>
            </a:pPr>
            <a:r>
              <a:rPr lang="en-US" sz="3200" u="sng" dirty="0"/>
              <a:t>Section 5</a:t>
            </a:r>
          </a:p>
          <a:p>
            <a:pPr marL="0" indent="0">
              <a:lnSpc>
                <a:spcPts val="2400"/>
              </a:lnSpc>
              <a:spcBef>
                <a:spcPts val="0"/>
              </a:spcBef>
              <a:spcAft>
                <a:spcPts val="600"/>
              </a:spcAft>
              <a:buNone/>
            </a:pPr>
            <a:r>
              <a:rPr lang="en-US" sz="2200" dirty="0"/>
              <a:t>Neill looks for reinforcement for these intuitions by looking at them through the lens of Milan Kundera’s novel (and later, Philip Kaufman’s film), </a:t>
            </a:r>
            <a:r>
              <a:rPr lang="en-US" sz="2200" i="1" dirty="0"/>
              <a:t>The Unbearable Lightness of Being</a:t>
            </a:r>
            <a:r>
              <a:rPr lang="en-US" sz="2200" dirty="0"/>
              <a:t> and its theme concerning compassion.</a:t>
            </a:r>
          </a:p>
          <a:p>
            <a:pPr marL="0" indent="0">
              <a:lnSpc>
                <a:spcPts val="2400"/>
              </a:lnSpc>
              <a:spcBef>
                <a:spcPts val="0"/>
              </a:spcBef>
              <a:spcAft>
                <a:spcPts val="600"/>
              </a:spcAft>
              <a:buNone/>
            </a:pPr>
            <a:r>
              <a:rPr lang="en-US" sz="2200" dirty="0"/>
              <a:t>Neill takes what Kundera calls </a:t>
            </a:r>
            <a:r>
              <a:rPr lang="en-US" sz="2200" i="1" dirty="0"/>
              <a:t>compassion </a:t>
            </a:r>
            <a:r>
              <a:rPr lang="en-US" sz="2200" dirty="0"/>
              <a:t>to be fundamentally the same as what he has been calling empathy.</a:t>
            </a:r>
          </a:p>
          <a:p>
            <a:pPr marL="0" indent="0">
              <a:lnSpc>
                <a:spcPts val="2400"/>
              </a:lnSpc>
              <a:spcBef>
                <a:spcPts val="0"/>
              </a:spcBef>
              <a:spcAft>
                <a:spcPts val="600"/>
              </a:spcAft>
              <a:buNone/>
            </a:pPr>
            <a:r>
              <a:rPr lang="en-US" sz="2200" dirty="0"/>
              <a:t>Kundera: “This kind of compassion … […] signifies the maximal capacity of affective imagination, the </a:t>
            </a:r>
            <a:r>
              <a:rPr lang="en-US" sz="2200" u="sng" dirty="0"/>
              <a:t>art of emotional telepathy</a:t>
            </a:r>
            <a:r>
              <a:rPr lang="en-US" sz="2200" dirty="0"/>
              <a:t> [my emphasis]”. </a:t>
            </a:r>
          </a:p>
          <a:p>
            <a:pPr marL="0" indent="0">
              <a:lnSpc>
                <a:spcPct val="100000"/>
              </a:lnSpc>
              <a:buNone/>
            </a:pPr>
            <a:endParaRPr lang="en-US" sz="3200" dirty="0"/>
          </a:p>
        </p:txBody>
      </p:sp>
    </p:spTree>
    <p:extLst>
      <p:ext uri="{BB962C8B-B14F-4D97-AF65-F5344CB8AC3E}">
        <p14:creationId xmlns:p14="http://schemas.microsoft.com/office/powerpoint/2010/main" val="372450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B24F8-D613-4570-A4A2-02397D4E442D}"/>
              </a:ext>
            </a:extLst>
          </p:cNvPr>
          <p:cNvSpPr>
            <a:spLocks noGrp="1"/>
          </p:cNvSpPr>
          <p:nvPr>
            <p:ph idx="1"/>
          </p:nvPr>
        </p:nvSpPr>
        <p:spPr>
          <a:xfrm>
            <a:off x="1159476" y="689785"/>
            <a:ext cx="10085173" cy="5377381"/>
          </a:xfrm>
        </p:spPr>
        <p:txBody>
          <a:bodyPr>
            <a:normAutofit/>
          </a:bodyPr>
          <a:lstStyle/>
          <a:p>
            <a:pPr marL="0" indent="0" algn="ctr">
              <a:buNone/>
            </a:pPr>
            <a:r>
              <a:rPr lang="en-US" sz="3200" b="1" u="sng" dirty="0"/>
              <a:t>Section I: A Problem with Existing Theories</a:t>
            </a:r>
          </a:p>
          <a:p>
            <a:pPr marL="0" indent="0">
              <a:lnSpc>
                <a:spcPct val="110000"/>
              </a:lnSpc>
              <a:buNone/>
            </a:pPr>
            <a:r>
              <a:rPr lang="en-US" sz="3200" dirty="0"/>
              <a:t>Most theories of emotional response to fictions focus on feelings </a:t>
            </a:r>
            <a:r>
              <a:rPr lang="en-US" sz="3200" i="1" dirty="0"/>
              <a:t>directed at ourselves</a:t>
            </a:r>
            <a:r>
              <a:rPr lang="en-US" sz="3200" dirty="0"/>
              <a:t> (what we </a:t>
            </a:r>
            <a:r>
              <a:rPr lang="en-US" sz="3200" i="1" dirty="0"/>
              <a:t>find ourselves feeling</a:t>
            </a:r>
            <a:r>
              <a:rPr lang="en-US" sz="3200" dirty="0"/>
              <a:t>).</a:t>
            </a:r>
          </a:p>
          <a:p>
            <a:pPr marL="0" indent="0" algn="ctr">
              <a:spcBef>
                <a:spcPts val="0"/>
              </a:spcBef>
              <a:buNone/>
            </a:pPr>
            <a:r>
              <a:rPr lang="en-US" sz="3200" u="sng" dirty="0"/>
              <a:t>Why is that a problem?</a:t>
            </a:r>
          </a:p>
          <a:p>
            <a:pPr marL="0" indent="0">
              <a:buNone/>
            </a:pPr>
            <a:r>
              <a:rPr lang="en-US" sz="3200" dirty="0"/>
              <a:t>Many of the feelings we have are not directed </a:t>
            </a:r>
            <a:r>
              <a:rPr lang="en-US" sz="3200" i="1" dirty="0"/>
              <a:t>at us </a:t>
            </a:r>
            <a:r>
              <a:rPr lang="en-US" sz="3200" dirty="0"/>
              <a:t>but at </a:t>
            </a:r>
            <a:r>
              <a:rPr lang="en-US" sz="3200" i="1" dirty="0"/>
              <a:t>the fictional character(s). </a:t>
            </a:r>
            <a:r>
              <a:rPr lang="en-US" sz="3200" dirty="0"/>
              <a:t>While we might feel </a:t>
            </a:r>
            <a:r>
              <a:rPr lang="en-US" sz="3200" i="1" dirty="0"/>
              <a:t>fear </a:t>
            </a:r>
            <a:r>
              <a:rPr lang="en-US" sz="3200" b="1" dirty="0"/>
              <a:t>when a frightening thing is happening to the characters</a:t>
            </a:r>
            <a:r>
              <a:rPr lang="en-US" sz="3200" dirty="0"/>
              <a:t>, but we feel </a:t>
            </a:r>
            <a:r>
              <a:rPr lang="en-US" sz="3200" i="1" dirty="0"/>
              <a:t>pity </a:t>
            </a:r>
            <a:r>
              <a:rPr lang="en-US" sz="3200" b="1" dirty="0"/>
              <a:t>for </a:t>
            </a:r>
            <a:r>
              <a:rPr lang="en-US" sz="3200" dirty="0"/>
              <a:t>them (and further, we can </a:t>
            </a:r>
            <a:r>
              <a:rPr lang="en-US" sz="3200" i="1" dirty="0"/>
              <a:t>fear </a:t>
            </a:r>
            <a:r>
              <a:rPr lang="en-US" sz="3200" b="1" dirty="0"/>
              <a:t>for </a:t>
            </a:r>
            <a:r>
              <a:rPr lang="en-US" sz="3200" dirty="0"/>
              <a:t>them). These are very different kinds of emotional states. </a:t>
            </a:r>
          </a:p>
          <a:p>
            <a:pPr marL="0" indent="0">
              <a:buNone/>
            </a:pPr>
            <a:endParaRPr lang="en-US" sz="3200" dirty="0"/>
          </a:p>
          <a:p>
            <a:pPr marL="0" indent="0">
              <a:buNone/>
            </a:pPr>
            <a:endParaRPr lang="en-US" sz="3200" dirty="0"/>
          </a:p>
          <a:p>
            <a:pPr marL="0" indent="0">
              <a:buNone/>
            </a:pPr>
            <a:endParaRPr lang="en-US" sz="3200" dirty="0"/>
          </a:p>
          <a:p>
            <a:pPr marL="0" indent="0">
              <a:buNone/>
            </a:pPr>
            <a:endParaRPr lang="en-US" sz="3200" dirty="0"/>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306885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B24F8-D613-4570-A4A2-02397D4E442D}"/>
              </a:ext>
            </a:extLst>
          </p:cNvPr>
          <p:cNvSpPr>
            <a:spLocks noGrp="1"/>
          </p:cNvSpPr>
          <p:nvPr>
            <p:ph idx="1"/>
          </p:nvPr>
        </p:nvSpPr>
        <p:spPr>
          <a:xfrm>
            <a:off x="899983" y="820843"/>
            <a:ext cx="10515600" cy="5666454"/>
          </a:xfrm>
        </p:spPr>
        <p:txBody>
          <a:bodyPr>
            <a:normAutofit/>
          </a:bodyPr>
          <a:lstStyle/>
          <a:p>
            <a:pPr marL="0" indent="0" algn="ctr">
              <a:lnSpc>
                <a:spcPct val="120000"/>
              </a:lnSpc>
              <a:buNone/>
            </a:pPr>
            <a:r>
              <a:rPr lang="en-US" sz="3500" u="sng" dirty="0"/>
              <a:t>Two Kinds of “Other-focused” Emotion</a:t>
            </a:r>
          </a:p>
          <a:p>
            <a:pPr marL="0" indent="0">
              <a:lnSpc>
                <a:spcPct val="100000"/>
              </a:lnSpc>
              <a:buNone/>
            </a:pPr>
            <a:r>
              <a:rPr lang="en-US" sz="3200" i="1" dirty="0"/>
              <a:t>Sympathetic</a:t>
            </a:r>
            <a:r>
              <a:rPr lang="en-US" sz="3200" dirty="0"/>
              <a:t> (“I fear </a:t>
            </a:r>
            <a:r>
              <a:rPr lang="en-US" sz="3200" i="1" dirty="0"/>
              <a:t>for </a:t>
            </a:r>
            <a:r>
              <a:rPr lang="en-US" sz="3200" dirty="0"/>
              <a:t>you”)</a:t>
            </a:r>
          </a:p>
          <a:p>
            <a:pPr marL="0" indent="0">
              <a:lnSpc>
                <a:spcPct val="100000"/>
              </a:lnSpc>
              <a:spcBef>
                <a:spcPts val="0"/>
              </a:spcBef>
              <a:buNone/>
            </a:pPr>
            <a:r>
              <a:rPr lang="en-US" sz="3200" i="1" dirty="0"/>
              <a:t>Empathetic</a:t>
            </a:r>
            <a:r>
              <a:rPr lang="en-US" sz="3200" dirty="0"/>
              <a:t> (“I fear </a:t>
            </a:r>
            <a:r>
              <a:rPr lang="en-US" sz="3200" i="1" dirty="0"/>
              <a:t>with </a:t>
            </a:r>
            <a:r>
              <a:rPr lang="en-US" sz="3200" dirty="0"/>
              <a:t>you”)</a:t>
            </a:r>
            <a:endParaRPr lang="en-US" sz="3200" i="1" dirty="0"/>
          </a:p>
          <a:p>
            <a:pPr marL="0" indent="0" algn="ctr">
              <a:lnSpc>
                <a:spcPct val="120000"/>
              </a:lnSpc>
              <a:buNone/>
            </a:pPr>
            <a:r>
              <a:rPr lang="en-US" sz="3500" u="sng" dirty="0"/>
              <a:t>Neill’s Focus: Empathy and How it Differs from Sympathy</a:t>
            </a:r>
          </a:p>
          <a:p>
            <a:pPr marL="0" indent="0">
              <a:lnSpc>
                <a:spcPct val="100000"/>
              </a:lnSpc>
              <a:buNone/>
            </a:pPr>
            <a:r>
              <a:rPr lang="en-US" sz="3200" dirty="0"/>
              <a:t>First Pass: </a:t>
            </a:r>
            <a:r>
              <a:rPr lang="en-US" sz="3200" i="1" dirty="0"/>
              <a:t>sympathy </a:t>
            </a:r>
            <a:r>
              <a:rPr lang="en-US" sz="3200" dirty="0"/>
              <a:t>does not require either that our feeling reflect the character’s feeling, nor require that the character be feeling anything at all. </a:t>
            </a:r>
            <a:r>
              <a:rPr lang="en-US" sz="3200" i="1" dirty="0"/>
              <a:t>Whereas</a:t>
            </a:r>
            <a:r>
              <a:rPr lang="en-US" sz="3200" dirty="0"/>
              <a:t>: </a:t>
            </a:r>
            <a:r>
              <a:rPr lang="en-US" sz="3200" i="1" dirty="0"/>
              <a:t>empathy </a:t>
            </a:r>
            <a:r>
              <a:rPr lang="en-US" sz="3200" dirty="0"/>
              <a:t>requires that we feel </a:t>
            </a:r>
            <a:r>
              <a:rPr lang="en-US" sz="3200" i="1" dirty="0"/>
              <a:t>with </a:t>
            </a:r>
            <a:r>
              <a:rPr lang="en-US" sz="3200" dirty="0"/>
              <a:t>the character (we </a:t>
            </a:r>
            <a:r>
              <a:rPr lang="en-US" sz="3200" i="1" dirty="0"/>
              <a:t>share</a:t>
            </a:r>
            <a:r>
              <a:rPr lang="en-US" sz="3200" dirty="0"/>
              <a:t> their feelings [which implies they must </a:t>
            </a:r>
            <a:r>
              <a:rPr lang="en-US" sz="3200" i="1" dirty="0"/>
              <a:t>have </a:t>
            </a:r>
            <a:r>
              <a:rPr lang="en-US" sz="3200" dirty="0"/>
              <a:t>some]</a:t>
            </a:r>
            <a:r>
              <a:rPr lang="en-US" sz="3200" i="1" dirty="0"/>
              <a:t>).</a:t>
            </a:r>
            <a:endParaRPr lang="en-US" sz="3200" dirty="0"/>
          </a:p>
        </p:txBody>
      </p:sp>
    </p:spTree>
    <p:extLst>
      <p:ext uri="{BB962C8B-B14F-4D97-AF65-F5344CB8AC3E}">
        <p14:creationId xmlns:p14="http://schemas.microsoft.com/office/powerpoint/2010/main" val="2405466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B24F8-D613-4570-A4A2-02397D4E442D}"/>
              </a:ext>
            </a:extLst>
          </p:cNvPr>
          <p:cNvSpPr>
            <a:spLocks noGrp="1"/>
          </p:cNvSpPr>
          <p:nvPr>
            <p:ph idx="1"/>
          </p:nvPr>
        </p:nvSpPr>
        <p:spPr>
          <a:xfrm>
            <a:off x="899983" y="820843"/>
            <a:ext cx="10515600" cy="5666454"/>
          </a:xfrm>
        </p:spPr>
        <p:txBody>
          <a:bodyPr>
            <a:normAutofit lnSpcReduction="10000"/>
          </a:bodyPr>
          <a:lstStyle/>
          <a:p>
            <a:pPr marL="0" indent="0" algn="ctr">
              <a:lnSpc>
                <a:spcPct val="100000"/>
              </a:lnSpc>
              <a:buNone/>
            </a:pPr>
            <a:r>
              <a:rPr lang="en-US" sz="3500" u="sng" dirty="0"/>
              <a:t>Why other theorists suppose that any Empathy-Based account of emotional response to fictions are to that extent </a:t>
            </a:r>
            <a:r>
              <a:rPr lang="en-US" sz="3500" i="1" u="sng" dirty="0"/>
              <a:t>in error:</a:t>
            </a:r>
            <a:endParaRPr lang="en-US" sz="3500" u="sng" dirty="0"/>
          </a:p>
          <a:p>
            <a:pPr marL="0" indent="0">
              <a:lnSpc>
                <a:spcPct val="100000"/>
              </a:lnSpc>
              <a:buNone/>
            </a:pPr>
            <a:r>
              <a:rPr lang="en-US" sz="3200" dirty="0"/>
              <a:t>Children’s (and many adults’) response to fiction films suggest </a:t>
            </a:r>
            <a:r>
              <a:rPr lang="en-US" sz="3200" i="1" dirty="0"/>
              <a:t>identification </a:t>
            </a:r>
            <a:r>
              <a:rPr lang="en-US" sz="3200" dirty="0"/>
              <a:t>that is not empathetic in character, and often what we feel is very different from what the character is feeling (the happy girl descends the stairs into the basement in search of her lover, when we know that he is already dead and she is about to join him….we are not happy, but fearful for her!).</a:t>
            </a:r>
          </a:p>
          <a:p>
            <a:pPr marL="0" indent="0">
              <a:lnSpc>
                <a:spcPct val="100000"/>
              </a:lnSpc>
              <a:buNone/>
            </a:pPr>
            <a:r>
              <a:rPr lang="en-US" sz="3200" dirty="0"/>
              <a:t>This is the view of </a:t>
            </a:r>
            <a:r>
              <a:rPr lang="en-US" sz="3200" dirty="0" err="1"/>
              <a:t>Wollheim</a:t>
            </a:r>
            <a:r>
              <a:rPr lang="en-US" sz="3200" dirty="0"/>
              <a:t> and Carroll, among others.</a:t>
            </a:r>
          </a:p>
        </p:txBody>
      </p:sp>
    </p:spTree>
    <p:extLst>
      <p:ext uri="{BB962C8B-B14F-4D97-AF65-F5344CB8AC3E}">
        <p14:creationId xmlns:p14="http://schemas.microsoft.com/office/powerpoint/2010/main" val="1477442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B24F8-D613-4570-A4A2-02397D4E442D}"/>
              </a:ext>
            </a:extLst>
          </p:cNvPr>
          <p:cNvSpPr>
            <a:spLocks noGrp="1"/>
          </p:cNvSpPr>
          <p:nvPr>
            <p:ph idx="1"/>
          </p:nvPr>
        </p:nvSpPr>
        <p:spPr>
          <a:xfrm>
            <a:off x="899983" y="820843"/>
            <a:ext cx="10515600" cy="5666454"/>
          </a:xfrm>
        </p:spPr>
        <p:txBody>
          <a:bodyPr>
            <a:normAutofit fontScale="92500"/>
          </a:bodyPr>
          <a:lstStyle/>
          <a:p>
            <a:pPr marL="0" indent="0" algn="ctr">
              <a:lnSpc>
                <a:spcPct val="120000"/>
              </a:lnSpc>
              <a:buNone/>
            </a:pPr>
            <a:r>
              <a:rPr lang="en-US" sz="3500" u="sng" dirty="0"/>
              <a:t>Section II: Why Empathy Must be Consider </a:t>
            </a:r>
            <a:r>
              <a:rPr lang="en-US" sz="3500" i="1" u="sng" dirty="0"/>
              <a:t>Also</a:t>
            </a:r>
            <a:endParaRPr lang="en-US" sz="3500" u="sng" dirty="0"/>
          </a:p>
          <a:p>
            <a:pPr marL="0" indent="0">
              <a:lnSpc>
                <a:spcPct val="100000"/>
              </a:lnSpc>
              <a:buNone/>
            </a:pPr>
            <a:r>
              <a:rPr lang="en-US" dirty="0"/>
              <a:t>There are some fictional characters + their fictional situations (and our emotional responses to these) in which </a:t>
            </a:r>
            <a:r>
              <a:rPr lang="en-US" i="1" dirty="0"/>
              <a:t>empathy </a:t>
            </a:r>
            <a:r>
              <a:rPr lang="en-US" b="1" i="1" dirty="0"/>
              <a:t>is central</a:t>
            </a:r>
            <a:r>
              <a:rPr lang="en-US" dirty="0"/>
              <a:t>.</a:t>
            </a:r>
          </a:p>
          <a:p>
            <a:pPr marL="0" indent="0" algn="ctr">
              <a:lnSpc>
                <a:spcPct val="100000"/>
              </a:lnSpc>
              <a:buNone/>
            </a:pPr>
            <a:r>
              <a:rPr lang="en-US" u="sng" dirty="0"/>
              <a:t>Some evidence for Neill’s view:</a:t>
            </a:r>
            <a:endParaRPr lang="en-US" dirty="0"/>
          </a:p>
          <a:p>
            <a:pPr marL="514350" indent="-514350">
              <a:lnSpc>
                <a:spcPts val="2400"/>
              </a:lnSpc>
              <a:spcBef>
                <a:spcPts val="0"/>
              </a:spcBef>
              <a:buAutoNum type="arabicPeriod"/>
            </a:pPr>
            <a:r>
              <a:rPr lang="en-US" sz="2400" dirty="0"/>
              <a:t>Our general responsiveness to fiction is often thought to depend on </a:t>
            </a:r>
            <a:r>
              <a:rPr lang="en-US" sz="2400" b="1" dirty="0"/>
              <a:t>identification</a:t>
            </a:r>
            <a:r>
              <a:rPr lang="en-US" sz="2400" dirty="0"/>
              <a:t> with the characters in their fictional situations.</a:t>
            </a:r>
          </a:p>
          <a:p>
            <a:pPr marL="514350" indent="-514350">
              <a:lnSpc>
                <a:spcPts val="2400"/>
              </a:lnSpc>
              <a:spcBef>
                <a:spcPts val="0"/>
              </a:spcBef>
              <a:buAutoNum type="arabicPeriod"/>
            </a:pPr>
            <a:r>
              <a:rPr lang="en-US" sz="2400" dirty="0"/>
              <a:t>Many people claim the </a:t>
            </a:r>
            <a:r>
              <a:rPr lang="en-US" sz="2400" i="1" dirty="0"/>
              <a:t>heart </a:t>
            </a:r>
            <a:r>
              <a:rPr lang="en-US" sz="2400" dirty="0"/>
              <a:t>their affective engagement with fictions is </a:t>
            </a:r>
            <a:r>
              <a:rPr lang="en-US" sz="2400" i="1" dirty="0"/>
              <a:t>empathetic </a:t>
            </a:r>
            <a:r>
              <a:rPr lang="en-US" sz="2400" dirty="0"/>
              <a:t>engagement.</a:t>
            </a:r>
          </a:p>
          <a:p>
            <a:pPr marL="514350" indent="-514350">
              <a:lnSpc>
                <a:spcPts val="2400"/>
              </a:lnSpc>
              <a:spcBef>
                <a:spcPts val="0"/>
              </a:spcBef>
              <a:buAutoNum type="arabicPeriod"/>
            </a:pPr>
            <a:r>
              <a:rPr lang="en-US" sz="2400" dirty="0"/>
              <a:t>Film theorists often given psychoanalytic explanations for audience responses, and these involve </a:t>
            </a:r>
            <a:r>
              <a:rPr lang="en-US" sz="2400" i="1" dirty="0"/>
              <a:t>identification </a:t>
            </a:r>
            <a:r>
              <a:rPr lang="en-US" sz="2400" dirty="0"/>
              <a:t>of Self with Other that, on psychoanalytic analysis, is </a:t>
            </a:r>
            <a:r>
              <a:rPr lang="en-US" sz="2400" i="1" dirty="0"/>
              <a:t>pathological </a:t>
            </a:r>
            <a:r>
              <a:rPr lang="en-US" sz="2400" dirty="0"/>
              <a:t>(the difference between Self and Other is being </a:t>
            </a:r>
            <a:r>
              <a:rPr lang="en-US" sz="2400" u="sng" dirty="0"/>
              <a:t>overridden/denied</a:t>
            </a:r>
            <a:r>
              <a:rPr lang="en-US" sz="2400" dirty="0"/>
              <a:t>.</a:t>
            </a:r>
          </a:p>
          <a:p>
            <a:pPr marL="514350" indent="-514350">
              <a:lnSpc>
                <a:spcPts val="2400"/>
              </a:lnSpc>
              <a:spcBef>
                <a:spcPts val="0"/>
              </a:spcBef>
              <a:buAutoNum type="arabicPeriod"/>
            </a:pPr>
            <a:r>
              <a:rPr lang="en-US" sz="2400" dirty="0"/>
              <a:t>Plato thought that emotion “waters [promotes] the passions” and that this is why art that elicits emotions is </a:t>
            </a:r>
            <a:r>
              <a:rPr lang="en-US" sz="2400" i="1" dirty="0"/>
              <a:t>a detriment to our ability to think straight.</a:t>
            </a:r>
            <a:endParaRPr lang="en-US" sz="2400" dirty="0"/>
          </a:p>
          <a:p>
            <a:pPr marL="514350" indent="-514350">
              <a:lnSpc>
                <a:spcPts val="2400"/>
              </a:lnSpc>
              <a:spcBef>
                <a:spcPts val="0"/>
              </a:spcBef>
              <a:buAutoNum type="arabicPeriod"/>
            </a:pPr>
            <a:r>
              <a:rPr lang="en-US" sz="2400" dirty="0"/>
              <a:t>Moral philosophers often argue that </a:t>
            </a:r>
            <a:r>
              <a:rPr lang="en-US" sz="2400" i="1" dirty="0"/>
              <a:t>empathetic emotion</a:t>
            </a:r>
            <a:r>
              <a:rPr lang="en-US" sz="2400" dirty="0"/>
              <a:t> </a:t>
            </a:r>
            <a:r>
              <a:rPr lang="en-US" sz="2400" b="1" dirty="0"/>
              <a:t>cannot</a:t>
            </a:r>
            <a:r>
              <a:rPr lang="en-US" sz="2400" dirty="0"/>
              <a:t> explain moral intuitions, which suggests that empathetic emotions are </a:t>
            </a:r>
            <a:r>
              <a:rPr lang="en-US" sz="2400" i="1" dirty="0"/>
              <a:t>worth considering.</a:t>
            </a:r>
            <a:endParaRPr lang="en-US" sz="2400" dirty="0"/>
          </a:p>
          <a:p>
            <a:pPr marL="514350" indent="-514350">
              <a:lnSpc>
                <a:spcPts val="2400"/>
              </a:lnSpc>
              <a:spcBef>
                <a:spcPts val="0"/>
              </a:spcBef>
              <a:buAutoNum type="arabicPeriod"/>
            </a:pPr>
            <a:endParaRPr lang="en-US" dirty="0"/>
          </a:p>
        </p:txBody>
      </p:sp>
    </p:spTree>
    <p:extLst>
      <p:ext uri="{BB962C8B-B14F-4D97-AF65-F5344CB8AC3E}">
        <p14:creationId xmlns:p14="http://schemas.microsoft.com/office/powerpoint/2010/main" val="4199795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B24F8-D613-4570-A4A2-02397D4E442D}"/>
              </a:ext>
            </a:extLst>
          </p:cNvPr>
          <p:cNvSpPr>
            <a:spLocks noGrp="1"/>
          </p:cNvSpPr>
          <p:nvPr>
            <p:ph idx="1"/>
          </p:nvPr>
        </p:nvSpPr>
        <p:spPr>
          <a:xfrm>
            <a:off x="899983" y="820843"/>
            <a:ext cx="10515600" cy="5666454"/>
          </a:xfrm>
        </p:spPr>
        <p:txBody>
          <a:bodyPr>
            <a:normAutofit fontScale="92500"/>
          </a:bodyPr>
          <a:lstStyle/>
          <a:p>
            <a:pPr marL="0" indent="0" algn="ctr">
              <a:lnSpc>
                <a:spcPct val="100000"/>
              </a:lnSpc>
              <a:buNone/>
            </a:pPr>
            <a:r>
              <a:rPr lang="en-US" u="sng" dirty="0"/>
              <a:t>Some evidence for Neill’s view (cont’d):</a:t>
            </a:r>
            <a:endParaRPr lang="en-US" dirty="0"/>
          </a:p>
          <a:p>
            <a:pPr marL="514350" indent="-514350">
              <a:lnSpc>
                <a:spcPts val="2400"/>
              </a:lnSpc>
              <a:spcBef>
                <a:spcPts val="0"/>
              </a:spcBef>
              <a:buFont typeface="+mj-lt"/>
              <a:buAutoNum type="arabicPeriod" startAt="6"/>
            </a:pPr>
            <a:r>
              <a:rPr lang="en-US" sz="2200" dirty="0"/>
              <a:t>Many have thought that historical and social scientific explanation involves “seeing things from another’s point of view”, which Neill takes to be central to empathetic response.</a:t>
            </a:r>
          </a:p>
          <a:p>
            <a:pPr marL="514350" indent="-514350">
              <a:lnSpc>
                <a:spcPts val="2400"/>
              </a:lnSpc>
              <a:spcBef>
                <a:spcPts val="0"/>
              </a:spcBef>
              <a:buFont typeface="+mj-lt"/>
              <a:buAutoNum type="arabicPeriod" startAt="6"/>
            </a:pPr>
            <a:r>
              <a:rPr lang="en-US" sz="2200" dirty="0"/>
              <a:t>Philosophers and psychologists routinely claim that our ‘folk psychological’ attribution of mental states to others depends on empathetic understanding.</a:t>
            </a:r>
          </a:p>
          <a:p>
            <a:pPr marL="514350" indent="-514350">
              <a:lnSpc>
                <a:spcPts val="2400"/>
              </a:lnSpc>
              <a:spcBef>
                <a:spcPts val="0"/>
              </a:spcBef>
              <a:buFont typeface="+mj-lt"/>
              <a:buAutoNum type="arabicPeriod" startAt="6"/>
            </a:pPr>
            <a:r>
              <a:rPr lang="en-US" sz="2200" dirty="0"/>
              <a:t>Given (6) and (7), “it would be at least somewhat </a:t>
            </a:r>
            <a:r>
              <a:rPr lang="en-US" sz="2200" i="1" dirty="0"/>
              <a:t>odd</a:t>
            </a:r>
            <a:r>
              <a:rPr lang="en-US" sz="2200" dirty="0"/>
              <a:t> to find that [empathy] is marginal or of little importance in our understanding of fiction”.</a:t>
            </a:r>
          </a:p>
          <a:p>
            <a:pPr marL="514350" indent="-514350">
              <a:lnSpc>
                <a:spcPts val="2400"/>
              </a:lnSpc>
              <a:spcBef>
                <a:spcPts val="0"/>
              </a:spcBef>
              <a:buFont typeface="+mj-lt"/>
              <a:buAutoNum type="arabicPeriod" startAt="6"/>
            </a:pPr>
            <a:r>
              <a:rPr lang="en-US" sz="2200" dirty="0"/>
              <a:t>It is often claimed that the </a:t>
            </a:r>
            <a:r>
              <a:rPr lang="en-US" sz="2200" u="sng" dirty="0"/>
              <a:t>value of fiction </a:t>
            </a:r>
            <a:r>
              <a:rPr lang="en-US" sz="2200" dirty="0"/>
              <a:t>lies largely in what it can</a:t>
            </a:r>
            <a:r>
              <a:rPr lang="en-US" sz="2200" b="1" dirty="0"/>
              <a:t> contribute to the education of emotion</a:t>
            </a:r>
            <a:r>
              <a:rPr lang="en-US" sz="2200" dirty="0"/>
              <a:t>, and in particular, the arousal of </a:t>
            </a:r>
            <a:r>
              <a:rPr lang="en-US" sz="2200" b="1" dirty="0"/>
              <a:t>nobler emotions</a:t>
            </a:r>
            <a:r>
              <a:rPr lang="en-US" sz="2200" dirty="0"/>
              <a:t>.</a:t>
            </a:r>
          </a:p>
          <a:p>
            <a:pPr marL="0" indent="0" algn="ctr">
              <a:lnSpc>
                <a:spcPts val="2400"/>
              </a:lnSpc>
              <a:spcBef>
                <a:spcPts val="600"/>
              </a:spcBef>
              <a:spcAft>
                <a:spcPts val="600"/>
              </a:spcAft>
              <a:buNone/>
            </a:pPr>
            <a:r>
              <a:rPr lang="en-US" u="sng" dirty="0"/>
              <a:t>A Caveat</a:t>
            </a:r>
            <a:r>
              <a:rPr lang="en-US" dirty="0"/>
              <a:t>:</a:t>
            </a:r>
          </a:p>
          <a:p>
            <a:pPr marL="0" indent="0">
              <a:lnSpc>
                <a:spcPts val="2400"/>
              </a:lnSpc>
              <a:spcBef>
                <a:spcPts val="0"/>
              </a:spcBef>
              <a:buNone/>
            </a:pPr>
            <a:r>
              <a:rPr lang="en-US" sz="2200" dirty="0"/>
              <a:t>Surely some emotional responses to a film fiction are </a:t>
            </a:r>
            <a:r>
              <a:rPr lang="en-US" sz="2200" i="1" dirty="0"/>
              <a:t>sympathy-based </a:t>
            </a:r>
            <a:r>
              <a:rPr lang="en-US" sz="2200" dirty="0"/>
              <a:t>(cf. our feelings [admiration and pity] toward the central character in </a:t>
            </a:r>
            <a:r>
              <a:rPr lang="en-US" sz="2200" i="1" dirty="0"/>
              <a:t>Fitzcarraldo</a:t>
            </a:r>
            <a:r>
              <a:rPr lang="en-US" sz="2200" dirty="0"/>
              <a:t>); but emotional responses to some film fictions are </a:t>
            </a:r>
            <a:r>
              <a:rPr lang="en-US" sz="2200" i="1" dirty="0"/>
              <a:t>empathy-based </a:t>
            </a:r>
            <a:r>
              <a:rPr lang="en-US" sz="2200" dirty="0"/>
              <a:t>(cf. our feelings watching </a:t>
            </a:r>
            <a:r>
              <a:rPr lang="en-US" sz="2200" i="1" dirty="0"/>
              <a:t>Don’t Look Now</a:t>
            </a:r>
            <a:r>
              <a:rPr lang="en-US" sz="2200" dirty="0"/>
              <a:t>, where we </a:t>
            </a:r>
            <a:r>
              <a:rPr lang="en-US" sz="2200" u="sng" dirty="0"/>
              <a:t>grieve </a:t>
            </a:r>
            <a:r>
              <a:rPr lang="en-US" sz="2200" i="1" u="sng" dirty="0"/>
              <a:t>with</a:t>
            </a:r>
            <a:r>
              <a:rPr lang="en-US" sz="2200" u="sng" dirty="0"/>
              <a:t> the characters</a:t>
            </a:r>
            <a:r>
              <a:rPr lang="en-US" sz="2200" dirty="0"/>
              <a:t> as they wrestle with the loss of a child).</a:t>
            </a:r>
          </a:p>
          <a:p>
            <a:pPr marL="0" indent="0">
              <a:lnSpc>
                <a:spcPts val="2400"/>
              </a:lnSpc>
              <a:spcBef>
                <a:spcPts val="0"/>
              </a:spcBef>
              <a:buNone/>
            </a:pPr>
            <a:r>
              <a:rPr lang="en-US" sz="2200" dirty="0"/>
              <a:t>10. Neill’s final point: we often gain emotional understanding of others through empathetic responses to the plight of others: </a:t>
            </a:r>
            <a:r>
              <a:rPr lang="en-US" sz="2400" dirty="0"/>
              <a:t>we may find ourselves feeling in ways that are not only new to us, but in ways that are in a sense </a:t>
            </a:r>
            <a:r>
              <a:rPr lang="en-US" sz="2400" i="1" dirty="0"/>
              <a:t>foreign </a:t>
            </a:r>
            <a:r>
              <a:rPr lang="en-US" sz="2400" dirty="0"/>
              <a:t>to us.”</a:t>
            </a:r>
          </a:p>
          <a:p>
            <a:pPr marL="0" indent="0" algn="ctr">
              <a:lnSpc>
                <a:spcPts val="2400"/>
              </a:lnSpc>
              <a:spcBef>
                <a:spcPts val="0"/>
              </a:spcBef>
              <a:buNone/>
            </a:pPr>
            <a:endParaRPr lang="en-US" sz="2200" dirty="0"/>
          </a:p>
        </p:txBody>
      </p:sp>
    </p:spTree>
    <p:extLst>
      <p:ext uri="{BB962C8B-B14F-4D97-AF65-F5344CB8AC3E}">
        <p14:creationId xmlns:p14="http://schemas.microsoft.com/office/powerpoint/2010/main" val="2728708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B24F8-D613-4570-A4A2-02397D4E442D}"/>
              </a:ext>
            </a:extLst>
          </p:cNvPr>
          <p:cNvSpPr>
            <a:spLocks noGrp="1"/>
          </p:cNvSpPr>
          <p:nvPr>
            <p:ph idx="1"/>
          </p:nvPr>
        </p:nvSpPr>
        <p:spPr>
          <a:xfrm>
            <a:off x="838200" y="2612321"/>
            <a:ext cx="10515600" cy="1054610"/>
          </a:xfrm>
        </p:spPr>
        <p:txBody>
          <a:bodyPr>
            <a:normAutofit lnSpcReduction="10000"/>
          </a:bodyPr>
          <a:lstStyle/>
          <a:p>
            <a:pPr marL="0" indent="0" algn="ctr">
              <a:lnSpc>
                <a:spcPct val="100000"/>
              </a:lnSpc>
              <a:buNone/>
            </a:pPr>
            <a:r>
              <a:rPr lang="en-US" sz="3200" u="sng" dirty="0">
                <a:highlight>
                  <a:srgbClr val="FFFF00"/>
                </a:highlight>
              </a:rPr>
              <a:t>Has anyone here had such an experience they</a:t>
            </a:r>
            <a:br>
              <a:rPr lang="en-US" sz="3200" u="sng" dirty="0">
                <a:highlight>
                  <a:srgbClr val="FFFF00"/>
                </a:highlight>
              </a:rPr>
            </a:br>
            <a:r>
              <a:rPr lang="en-US" sz="3200" u="sng" dirty="0">
                <a:highlight>
                  <a:srgbClr val="FFFF00"/>
                </a:highlight>
              </a:rPr>
              <a:t>wouldn’t mind sharing?</a:t>
            </a:r>
            <a:endParaRPr lang="en-US" sz="3200" dirty="0">
              <a:highlight>
                <a:srgbClr val="FFFF00"/>
              </a:highlight>
            </a:endParaRPr>
          </a:p>
          <a:p>
            <a:pPr marL="0" indent="0">
              <a:lnSpc>
                <a:spcPct val="100000"/>
              </a:lnSpc>
              <a:buNone/>
            </a:pPr>
            <a:endParaRPr lang="en-US" sz="3200" dirty="0"/>
          </a:p>
          <a:p>
            <a:pPr marL="0" indent="0">
              <a:lnSpc>
                <a:spcPct val="100000"/>
              </a:lnSpc>
              <a:buNone/>
            </a:pPr>
            <a:endParaRPr lang="en-US" sz="3200" dirty="0"/>
          </a:p>
        </p:txBody>
      </p:sp>
    </p:spTree>
    <p:extLst>
      <p:ext uri="{BB962C8B-B14F-4D97-AF65-F5344CB8AC3E}">
        <p14:creationId xmlns:p14="http://schemas.microsoft.com/office/powerpoint/2010/main" val="1773724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B24F8-D613-4570-A4A2-02397D4E442D}"/>
              </a:ext>
            </a:extLst>
          </p:cNvPr>
          <p:cNvSpPr>
            <a:spLocks noGrp="1"/>
          </p:cNvSpPr>
          <p:nvPr>
            <p:ph idx="1"/>
          </p:nvPr>
        </p:nvSpPr>
        <p:spPr>
          <a:xfrm>
            <a:off x="838200" y="1175531"/>
            <a:ext cx="10515600" cy="4506937"/>
          </a:xfrm>
        </p:spPr>
        <p:txBody>
          <a:bodyPr>
            <a:normAutofit/>
          </a:bodyPr>
          <a:lstStyle/>
          <a:p>
            <a:pPr marL="0" indent="0" algn="ctr">
              <a:lnSpc>
                <a:spcPct val="100000"/>
              </a:lnSpc>
              <a:spcAft>
                <a:spcPts val="1200"/>
              </a:spcAft>
              <a:buNone/>
            </a:pPr>
            <a:r>
              <a:rPr lang="en-US" sz="3200" u="sng" dirty="0"/>
              <a:t>Section 3: Neill’s Argument </a:t>
            </a:r>
            <a:r>
              <a:rPr lang="en-US" sz="3200" i="1" u="sng" dirty="0"/>
              <a:t>from Film Cases</a:t>
            </a:r>
            <a:r>
              <a:rPr lang="en-US" sz="3200" u="sng" dirty="0"/>
              <a:t> Redux</a:t>
            </a:r>
          </a:p>
          <a:p>
            <a:pPr marL="0" indent="0">
              <a:lnSpc>
                <a:spcPts val="2400"/>
              </a:lnSpc>
              <a:spcBef>
                <a:spcPts val="0"/>
              </a:spcBef>
              <a:spcAft>
                <a:spcPts val="600"/>
              </a:spcAft>
              <a:buNone/>
            </a:pPr>
            <a:r>
              <a:rPr lang="en-US" sz="2200" dirty="0"/>
              <a:t>In Robert Wise’s </a:t>
            </a:r>
            <a:r>
              <a:rPr lang="en-US" sz="2200" i="1" dirty="0"/>
              <a:t>The Haunting</a:t>
            </a:r>
            <a:r>
              <a:rPr lang="en-US" sz="2200" dirty="0"/>
              <a:t>, there is a scene involving a  knocking sound coming from the corridor outside the room where the characters are sleeping. This seems to generate terror that is partly a consequence of our empathetic awareness of the characters’ terror. Central to this reaction is that </a:t>
            </a:r>
            <a:r>
              <a:rPr lang="en-US" sz="2200" u="sng" dirty="0"/>
              <a:t>we are viewing the situation from their point of view</a:t>
            </a:r>
            <a:r>
              <a:rPr lang="en-US" sz="2200" dirty="0"/>
              <a:t>.</a:t>
            </a:r>
          </a:p>
          <a:p>
            <a:pPr marL="0" indent="0">
              <a:lnSpc>
                <a:spcPts val="2400"/>
              </a:lnSpc>
              <a:spcBef>
                <a:spcPts val="0"/>
              </a:spcBef>
              <a:buNone/>
            </a:pPr>
            <a:r>
              <a:rPr lang="en-US" sz="2200" dirty="0" err="1"/>
              <a:t>Roeg’s</a:t>
            </a:r>
            <a:r>
              <a:rPr lang="en-US" sz="2200" dirty="0"/>
              <a:t> </a:t>
            </a:r>
            <a:r>
              <a:rPr lang="en-US" sz="2200" i="1" dirty="0"/>
              <a:t>Don’t Look Now</a:t>
            </a:r>
            <a:r>
              <a:rPr lang="en-US" sz="2200" dirty="0"/>
              <a:t> cannot be understood if we only react to the death of the child scene at the beginning of the film </a:t>
            </a:r>
            <a:r>
              <a:rPr lang="en-US" sz="2200" u="sng" dirty="0"/>
              <a:t>sympathetically</a:t>
            </a:r>
            <a:r>
              <a:rPr lang="en-US" sz="2200" dirty="0"/>
              <a:t> since then the Julie Christie character’s engagement with the psychic sisters would not lead us to take </a:t>
            </a:r>
            <a:r>
              <a:rPr lang="en-US" sz="2200" b="1" dirty="0"/>
              <a:t>seriously enough </a:t>
            </a:r>
            <a:r>
              <a:rPr lang="en-US" sz="2200" dirty="0"/>
              <a:t>that character’s evident belief that her dead child is attempting to warn her and her husband of something terrible that is going to happen to the husband (I won’t tell you what that is so you won’t have the ending of the film spoiled). If we fail to take events in this part of the film seriously from her point of view, we would not take the final events as we do (with horror that is partly based on her horror at the loss of her child).</a:t>
            </a:r>
          </a:p>
          <a:p>
            <a:pPr marL="0" indent="0">
              <a:lnSpc>
                <a:spcPct val="100000"/>
              </a:lnSpc>
              <a:buNone/>
            </a:pPr>
            <a:endParaRPr lang="en-US" sz="3200" dirty="0"/>
          </a:p>
        </p:txBody>
      </p:sp>
    </p:spTree>
    <p:extLst>
      <p:ext uri="{BB962C8B-B14F-4D97-AF65-F5344CB8AC3E}">
        <p14:creationId xmlns:p14="http://schemas.microsoft.com/office/powerpoint/2010/main" val="3739340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B24F8-D613-4570-A4A2-02397D4E442D}"/>
              </a:ext>
            </a:extLst>
          </p:cNvPr>
          <p:cNvSpPr>
            <a:spLocks noGrp="1"/>
          </p:cNvSpPr>
          <p:nvPr>
            <p:ph idx="1"/>
          </p:nvPr>
        </p:nvSpPr>
        <p:spPr>
          <a:xfrm>
            <a:off x="899983" y="820843"/>
            <a:ext cx="10515600" cy="5666454"/>
          </a:xfrm>
        </p:spPr>
        <p:txBody>
          <a:bodyPr>
            <a:normAutofit/>
          </a:bodyPr>
          <a:lstStyle/>
          <a:p>
            <a:pPr marL="0" indent="0" algn="ctr">
              <a:lnSpc>
                <a:spcPct val="120000"/>
              </a:lnSpc>
              <a:spcAft>
                <a:spcPts val="1000"/>
              </a:spcAft>
              <a:buNone/>
            </a:pPr>
            <a:r>
              <a:rPr lang="en-US" sz="3500" u="sng" dirty="0"/>
              <a:t>Section IV: What Empathetic Feelings Involve</a:t>
            </a:r>
          </a:p>
          <a:p>
            <a:pPr marL="0" indent="0">
              <a:lnSpc>
                <a:spcPts val="2400"/>
              </a:lnSpc>
              <a:spcBef>
                <a:spcPts val="0"/>
              </a:spcBef>
              <a:buNone/>
            </a:pPr>
            <a:r>
              <a:rPr lang="en-US" sz="2400" dirty="0"/>
              <a:t>1. Empathy is not ‘shared feelings’.</a:t>
            </a:r>
          </a:p>
          <a:p>
            <a:pPr marL="0" indent="0">
              <a:lnSpc>
                <a:spcPts val="2400"/>
              </a:lnSpc>
              <a:spcBef>
                <a:spcPts val="0"/>
              </a:spcBef>
              <a:buNone/>
            </a:pPr>
            <a:r>
              <a:rPr lang="en-US" sz="2400" dirty="0"/>
              <a:t>2. Rather, empathy requires that </a:t>
            </a:r>
            <a:r>
              <a:rPr lang="en-US" sz="2400" i="1" dirty="0"/>
              <a:t>your feeling </a:t>
            </a:r>
            <a:r>
              <a:rPr lang="en-US" sz="2400" dirty="0"/>
              <a:t>generate </a:t>
            </a:r>
            <a:r>
              <a:rPr lang="en-US" sz="2400" i="1" dirty="0"/>
              <a:t>my feeling</a:t>
            </a:r>
            <a:r>
              <a:rPr lang="en-US" sz="2400" dirty="0"/>
              <a:t>.</a:t>
            </a:r>
          </a:p>
          <a:p>
            <a:pPr marL="0" indent="0">
              <a:lnSpc>
                <a:spcPts val="2400"/>
              </a:lnSpc>
              <a:spcBef>
                <a:spcPts val="0"/>
              </a:spcBef>
              <a:buNone/>
            </a:pPr>
            <a:r>
              <a:rPr lang="en-US" sz="2400" dirty="0"/>
              <a:t>3. The empathy I feel is mediated by a belief I have, so “empathy is a cognitive state[:] it is essentially a matter of my holding second-order beliefs about your beliefs.”</a:t>
            </a:r>
          </a:p>
          <a:p>
            <a:pPr marL="0" indent="0">
              <a:lnSpc>
                <a:spcPts val="2400"/>
              </a:lnSpc>
              <a:spcBef>
                <a:spcPts val="600"/>
              </a:spcBef>
              <a:buNone/>
            </a:pPr>
            <a:r>
              <a:rPr lang="en-US" sz="2400" dirty="0"/>
              <a:t>     JP: that means I feel anxiety with you if I believe that you believe you are</a:t>
            </a:r>
          </a:p>
          <a:p>
            <a:pPr marL="0" indent="0">
              <a:lnSpc>
                <a:spcPts val="2400"/>
              </a:lnSpc>
              <a:spcBef>
                <a:spcPts val="0"/>
              </a:spcBef>
              <a:spcAft>
                <a:spcPts val="600"/>
              </a:spcAft>
              <a:buNone/>
            </a:pPr>
            <a:r>
              <a:rPr lang="en-US" sz="2400" dirty="0"/>
              <a:t>     going to flunk out of school, not only because I sense that you are anxious!</a:t>
            </a:r>
          </a:p>
          <a:p>
            <a:pPr marL="0" indent="0">
              <a:lnSpc>
                <a:spcPts val="2400"/>
              </a:lnSpc>
              <a:spcBef>
                <a:spcPts val="0"/>
              </a:spcBef>
              <a:buNone/>
            </a:pPr>
            <a:r>
              <a:rPr lang="en-US" sz="2400" dirty="0"/>
              <a:t>4. My feelings are not identical to those of the one I empathize with because </a:t>
            </a:r>
            <a:r>
              <a:rPr lang="en-US" sz="2400" i="1" dirty="0"/>
              <a:t>my anxiety</a:t>
            </a:r>
            <a:r>
              <a:rPr lang="en-US" sz="2400" dirty="0"/>
              <a:t>, felt on their behalf, is based on </a:t>
            </a:r>
            <a:r>
              <a:rPr lang="en-US" sz="2400" i="1" dirty="0"/>
              <a:t>my beliefs about their beliefs</a:t>
            </a:r>
            <a:r>
              <a:rPr lang="en-US" sz="2400" dirty="0"/>
              <a:t>, whereas their anxiety is due to their beliefs that they are in danger of flunking out of school. (so the affect can be identical, but the difference is not affective; it is, rather, </a:t>
            </a:r>
            <a:r>
              <a:rPr lang="en-US" sz="2400" b="1" dirty="0"/>
              <a:t>cognitive </a:t>
            </a:r>
            <a:r>
              <a:rPr lang="en-US" sz="2400" dirty="0"/>
              <a:t>[concerns the difference between the beliefs that support my anxiety vs. the beliefs that support theirs]).</a:t>
            </a:r>
          </a:p>
        </p:txBody>
      </p:sp>
    </p:spTree>
    <p:extLst>
      <p:ext uri="{BB962C8B-B14F-4D97-AF65-F5344CB8AC3E}">
        <p14:creationId xmlns:p14="http://schemas.microsoft.com/office/powerpoint/2010/main" val="2515489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1342</Words>
  <Application>Microsoft Office PowerPoint</Application>
  <PresentationFormat>Widescreen</PresentationFormat>
  <Paragraphs>51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Chapter 16 “Empathy and (Film) Fiction” by Alex Neill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15 “Fearing Fictions” by Kendall Walton</dc:title>
  <dc:creator>Jason Potter</dc:creator>
  <cp:lastModifiedBy>Jason Potter</cp:lastModifiedBy>
  <cp:revision>42</cp:revision>
  <dcterms:created xsi:type="dcterms:W3CDTF">2022-09-28T14:26:22Z</dcterms:created>
  <dcterms:modified xsi:type="dcterms:W3CDTF">2022-10-03T15:48:10Z</dcterms:modified>
</cp:coreProperties>
</file>